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3" r:id="rId20"/>
    <p:sldId id="280" r:id="rId21"/>
    <p:sldId id="281" r:id="rId22"/>
    <p:sldId id="284" r:id="rId23"/>
    <p:sldId id="285" r:id="rId24"/>
    <p:sldId id="297" r:id="rId25"/>
    <p:sldId id="289" r:id="rId26"/>
    <p:sldId id="290" r:id="rId27"/>
    <p:sldId id="291" r:id="rId28"/>
    <p:sldId id="293" r:id="rId29"/>
    <p:sldId id="294" r:id="rId30"/>
    <p:sldId id="295" r:id="rId31"/>
    <p:sldId id="298" r:id="rId32"/>
    <p:sldId id="300" r:id="rId33"/>
    <p:sldId id="312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4" r:id="rId44"/>
    <p:sldId id="311" r:id="rId45"/>
    <p:sldId id="315" r:id="rId46"/>
    <p:sldId id="313" r:id="rId47"/>
    <p:sldId id="316" r:id="rId48"/>
    <p:sldId id="317" r:id="rId49"/>
    <p:sldId id="318" r:id="rId50"/>
    <p:sldId id="319" r:id="rId51"/>
    <p:sldId id="321" r:id="rId52"/>
    <p:sldId id="320" r:id="rId53"/>
    <p:sldId id="325" r:id="rId54"/>
    <p:sldId id="322" r:id="rId55"/>
    <p:sldId id="324" r:id="rId56"/>
    <p:sldId id="323" r:id="rId57"/>
    <p:sldId id="326" r:id="rId5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3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12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3"/>
    <p:restoredTop sz="94656"/>
  </p:normalViewPr>
  <p:slideViewPr>
    <p:cSldViewPr snapToGrid="0">
      <p:cViewPr varScale="1">
        <p:scale>
          <a:sx n="105" d="100"/>
          <a:sy n="10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10/07/25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32545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budget-aware, while being optimistic about overconsumption in order to promote exploration, and to avoid waste of budget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do that, we allocate probability across arms through a linear programming problem, which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constrainedly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avoids overconsumption (optimistically)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tuning,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016" y="987380"/>
            <a:ext cx="3815524" cy="2460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37BC8F-DD9E-B5DD-C7B9-A41CE3253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562" y="3622685"/>
            <a:ext cx="3774978" cy="259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1,5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39DB-897C-5248-0948-7C2D8648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E08-389C-2924-D274-EDD22D8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D81E-7AD0-2926-22E7-947EDD3E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00" y="2416629"/>
            <a:ext cx="9988600" cy="3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enough to obtain satisfying results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6C27-CAC7-4719-DC49-B2AC4356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99"/>
          <a:stretch>
            <a:fillRect/>
          </a:stretch>
        </p:blipFill>
        <p:spPr>
          <a:xfrm>
            <a:off x="7246680" y="1716878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37.4k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2241776-042A-7BFB-4396-23E05B9C9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1917" y="1668322"/>
            <a:ext cx="3657600" cy="29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0F359-DCA1-5332-9D10-025424555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212" y="3948337"/>
            <a:ext cx="6169725" cy="248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8010-93B6-7F03-67D6-E13657EC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F02E-CE22-5799-B679-D54DFD66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Environments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36F4-10DA-3347-5777-C4BF160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34" y="2388790"/>
            <a:ext cx="9862931" cy="34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9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Dynamic Strategy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– once again – adopted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implementation of our agent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Further discussion about the green plots later on</a:t>
                </a:r>
                <a:endParaRPr lang="en-GB" sz="105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blipFill>
                <a:blip r:embed="rId3"/>
                <a:stretch>
                  <a:fillRect l="-1566" t="-15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CAF98F-E4AA-A238-ECDA-391AF037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30" y="4573634"/>
            <a:ext cx="2671252" cy="144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3B26-F5BC-39CA-B0EB-0FCB8FBB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20" y="3111653"/>
            <a:ext cx="2596271" cy="14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6877878" y="3566518"/>
            <a:ext cx="2382513" cy="218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180409" y="2921643"/>
            <a:ext cx="1859820" cy="1870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235882" y="4689784"/>
            <a:ext cx="1804347" cy="192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4312514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– due to the impossibility of learning –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1224F-13CA-C519-F914-6BE9CD81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198"/>
          <a:stretch>
            <a:fillRect/>
          </a:stretch>
        </p:blipFill>
        <p:spPr>
          <a:xfrm>
            <a:off x="6831778" y="2993886"/>
            <a:ext cx="2341271" cy="2190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18980-5DDE-8219-6F13-170744A9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71" r="32267"/>
          <a:stretch>
            <a:fillRect/>
          </a:stretch>
        </p:blipFill>
        <p:spPr>
          <a:xfrm>
            <a:off x="9173049" y="2339234"/>
            <a:ext cx="1790129" cy="1834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64EA8D-F4FD-5BBF-F1AE-BC04830935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801"/>
          <a:stretch>
            <a:fillRect/>
          </a:stretch>
        </p:blipFill>
        <p:spPr>
          <a:xfrm>
            <a:off x="9208025" y="4082174"/>
            <a:ext cx="1766925" cy="191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primal regret minimizer - instead of exploring the arms - receives by the framework a reward which is penalized by the dual component, for each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Lagrangian function is indeed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sz="1800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𝑠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GB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𝑟</m:t>
                        </m:r>
                      </m:e>
                    </m:nary>
                    <m:r>
                      <a:rPr lang="it-IT" sz="18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)] − </m:t>
                    </m:r>
                    <m:r>
                      <m:rPr>
                        <m:sty m:val="p"/>
                      </m:rPr>
                      <a:rPr lang="en-GB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λ</m:t>
                    </m:r>
                    <m:r>
                      <m:rPr>
                        <m:sty m:val="p"/>
                      </m:rPr>
                      <a:rPr lang="it-IT" sz="1800" b="0" i="0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nary>
                      <m:naryPr>
                        <m:chr m:val="∑"/>
                        <m:ctrlP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nary>
                    <m:r>
                      <a:rPr lang="it-IT" sz="1800" i="1" baseline="-25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−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B26-349C-949C-082B-162504D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886"/>
            <a:ext cx="5645526" cy="26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FBB5-58C1-E5D5-D59A-956AF45B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88" y="2943947"/>
            <a:ext cx="4841966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A0CE-2DF0-9196-E36B-3D10D34D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84"/>
          <a:stretch>
            <a:fillRect/>
          </a:stretch>
        </p:blipFill>
        <p:spPr>
          <a:xfrm>
            <a:off x="6353872" y="2211206"/>
            <a:ext cx="2914342" cy="275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A801-580F-9141-2975-45E8F84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38" r="32380"/>
          <a:stretch>
            <a:fillRect/>
          </a:stretch>
        </p:blipFill>
        <p:spPr>
          <a:xfrm>
            <a:off x="9268215" y="1154575"/>
            <a:ext cx="2392472" cy="246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CD28B-ADB6-6F34-8542-81873E8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18"/>
          <a:stretch>
            <a:fillRect/>
          </a:stretch>
        </p:blipFill>
        <p:spPr>
          <a:xfrm>
            <a:off x="9210802" y="3491471"/>
            <a:ext cx="2392473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2EDE2-DDD2-033B-7368-407B24A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9" y="1698128"/>
            <a:ext cx="5613981" cy="235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236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236527"/>
              </a:xfrm>
              <a:prstGeom prst="rect">
                <a:avLst/>
              </a:prstGeom>
              <a:blipFill>
                <a:blip r:embed="rId3"/>
                <a:stretch>
                  <a:fillRect l="-941" t="-117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varying valuation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580" y="1943210"/>
            <a:ext cx="5261220" cy="360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1936-D112-BA0B-91F0-E440BBC9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6" y="2135037"/>
            <a:ext cx="5032426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785338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61CD8-0B96-CB8D-CE0A-185F85AF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8" y="1773831"/>
            <a:ext cx="4365649" cy="2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bad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13DB9-6C16-E349-243A-C3DDA0C9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24" r="65686"/>
          <a:stretch>
            <a:fillRect/>
          </a:stretch>
        </p:blipFill>
        <p:spPr>
          <a:xfrm>
            <a:off x="5867399" y="4019512"/>
            <a:ext cx="2666999" cy="230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5A941-AC22-9577-7BCC-1E52BF52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3" r="32654"/>
          <a:stretch>
            <a:fillRect/>
          </a:stretch>
        </p:blipFill>
        <p:spPr>
          <a:xfrm>
            <a:off x="7268305" y="1414767"/>
            <a:ext cx="2579078" cy="257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2DE1EB-48D7-0162-6CBD-6E90B3D3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8" t="10424"/>
          <a:stretch>
            <a:fillRect/>
          </a:stretch>
        </p:blipFill>
        <p:spPr>
          <a:xfrm>
            <a:off x="8557844" y="4019512"/>
            <a:ext cx="2579079" cy="23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81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R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found out a reasonable value for the reward upper bound to be </a:t>
                </a:r>
                <a14:m>
                  <m:oMath xmlns:m="http://schemas.openxmlformats.org/officeDocument/2006/math"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 </m:t>
                    </m:r>
                    <m:r>
                      <m:rPr>
                        <m:sty m:val="p"/>
                      </m:rP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−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) ∗ </m:t>
                    </m:r>
                    <m:r>
                      <a:rPr lang="en-GB" i="1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And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  <a:p>
                <a:pPr>
                  <a:spcAft>
                    <a:spcPts val="600"/>
                  </a:spcAft>
                </a:pP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816429"/>
              </a:xfrm>
              <a:prstGeom prst="rect">
                <a:avLst/>
              </a:prstGeom>
              <a:blipFill>
                <a:blip r:embed="rId3"/>
                <a:stretch>
                  <a:fillRect l="-941" t="-99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an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</TotalTime>
  <Words>3406</Words>
  <Application>Microsoft Macintosh PowerPoint</Application>
  <PresentationFormat>Widescreen</PresentationFormat>
  <Paragraphs>388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Environments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29</cp:revision>
  <dcterms:created xsi:type="dcterms:W3CDTF">2025-07-07T11:50:59Z</dcterms:created>
  <dcterms:modified xsi:type="dcterms:W3CDTF">2025-07-10T14:49:49Z</dcterms:modified>
</cp:coreProperties>
</file>